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9"/>
  </p:notesMasterIdLst>
  <p:handoutMasterIdLst>
    <p:handoutMasterId r:id="rId20"/>
  </p:handoutMasterIdLst>
  <p:sldIdLst>
    <p:sldId id="350" r:id="rId5"/>
    <p:sldId id="361" r:id="rId6"/>
    <p:sldId id="353" r:id="rId7"/>
    <p:sldId id="365" r:id="rId8"/>
    <p:sldId id="356" r:id="rId9"/>
    <p:sldId id="357" r:id="rId10"/>
    <p:sldId id="362" r:id="rId11"/>
    <p:sldId id="367" r:id="rId12"/>
    <p:sldId id="368" r:id="rId13"/>
    <p:sldId id="363" r:id="rId14"/>
    <p:sldId id="364" r:id="rId15"/>
    <p:sldId id="366" r:id="rId16"/>
    <p:sldId id="369" r:id="rId17"/>
    <p:sldId id="34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EB2D88-B8C2-481A-9F7D-77146A489C03}" type="doc">
      <dgm:prSet loTypeId="urn:microsoft.com/office/officeart/2005/8/layout/hList6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F873A16-5DE7-4B06-BF05-4F63A344E3E0}">
      <dgm:prSet/>
      <dgm:spPr/>
      <dgm:t>
        <a:bodyPr/>
        <a:lstStyle/>
        <a:p>
          <a:r>
            <a:rPr lang="en-ZA" b="1" dirty="0">
              <a:solidFill>
                <a:schemeClr val="bg1"/>
              </a:solidFill>
            </a:rPr>
            <a:t>Data Collection</a:t>
          </a:r>
          <a:endParaRPr lang="en-US" dirty="0">
            <a:solidFill>
              <a:schemeClr val="bg1"/>
            </a:solidFill>
          </a:endParaRPr>
        </a:p>
      </dgm:t>
    </dgm:pt>
    <dgm:pt modelId="{7BBD93A8-31F5-4D9B-B402-689DBB51201A}" type="parTrans" cxnId="{12E3A549-79B2-4EFA-98F8-210A29742132}">
      <dgm:prSet/>
      <dgm:spPr/>
      <dgm:t>
        <a:bodyPr/>
        <a:lstStyle/>
        <a:p>
          <a:endParaRPr lang="en-US"/>
        </a:p>
      </dgm:t>
    </dgm:pt>
    <dgm:pt modelId="{B7BBD014-06FD-400B-ACB2-38546B455151}" type="sibTrans" cxnId="{12E3A549-79B2-4EFA-98F8-210A29742132}">
      <dgm:prSet/>
      <dgm:spPr/>
      <dgm:t>
        <a:bodyPr/>
        <a:lstStyle/>
        <a:p>
          <a:endParaRPr lang="en-US"/>
        </a:p>
      </dgm:t>
    </dgm:pt>
    <dgm:pt modelId="{00274A5C-67A3-468D-B3BF-B1302A51BB35}">
      <dgm:prSet/>
      <dgm:spPr/>
      <dgm:t>
        <a:bodyPr/>
        <a:lstStyle/>
        <a:p>
          <a:r>
            <a:rPr lang="en-ZA" dirty="0">
              <a:solidFill>
                <a:schemeClr val="bg1"/>
              </a:solidFill>
            </a:rPr>
            <a:t>We will scrape reviews from Yelp using a web scraping python script. The data will include the review text, rating, and other relevant information.</a:t>
          </a:r>
          <a:endParaRPr lang="en-US" dirty="0">
            <a:solidFill>
              <a:schemeClr val="bg1"/>
            </a:solidFill>
          </a:endParaRPr>
        </a:p>
      </dgm:t>
    </dgm:pt>
    <dgm:pt modelId="{F08D101E-8415-47A7-A0EF-A697C567FB20}" type="parTrans" cxnId="{94E684B7-7F0E-4DEF-8523-B92D454C8BF8}">
      <dgm:prSet/>
      <dgm:spPr/>
      <dgm:t>
        <a:bodyPr/>
        <a:lstStyle/>
        <a:p>
          <a:endParaRPr lang="en-US"/>
        </a:p>
      </dgm:t>
    </dgm:pt>
    <dgm:pt modelId="{A5EE1B4F-C61E-4DB9-A143-3A5819FE7D1E}" type="sibTrans" cxnId="{94E684B7-7F0E-4DEF-8523-B92D454C8BF8}">
      <dgm:prSet/>
      <dgm:spPr/>
      <dgm:t>
        <a:bodyPr/>
        <a:lstStyle/>
        <a:p>
          <a:endParaRPr lang="en-US"/>
        </a:p>
      </dgm:t>
    </dgm:pt>
    <dgm:pt modelId="{33374F6E-CAB8-4839-A60C-81AC8396400A}">
      <dgm:prSet/>
      <dgm:spPr/>
      <dgm:t>
        <a:bodyPr/>
        <a:lstStyle/>
        <a:p>
          <a:r>
            <a:rPr lang="en-ZA" b="1" dirty="0">
              <a:solidFill>
                <a:schemeClr val="bg1"/>
              </a:solidFill>
            </a:rPr>
            <a:t>Data Storage</a:t>
          </a:r>
          <a:endParaRPr lang="en-US" dirty="0">
            <a:solidFill>
              <a:schemeClr val="bg1"/>
            </a:solidFill>
          </a:endParaRPr>
        </a:p>
      </dgm:t>
    </dgm:pt>
    <dgm:pt modelId="{756FCDEB-BFF0-4D0B-B2C2-A93AA7B86117}" type="parTrans" cxnId="{38BF25F0-E451-4F28-86DD-DD561D4C02FF}">
      <dgm:prSet/>
      <dgm:spPr/>
      <dgm:t>
        <a:bodyPr/>
        <a:lstStyle/>
        <a:p>
          <a:endParaRPr lang="en-US"/>
        </a:p>
      </dgm:t>
    </dgm:pt>
    <dgm:pt modelId="{E8EA21F6-F3A1-4D56-A20B-F3C2CFC00962}" type="sibTrans" cxnId="{38BF25F0-E451-4F28-86DD-DD561D4C02FF}">
      <dgm:prSet/>
      <dgm:spPr/>
      <dgm:t>
        <a:bodyPr/>
        <a:lstStyle/>
        <a:p>
          <a:endParaRPr lang="en-US"/>
        </a:p>
      </dgm:t>
    </dgm:pt>
    <dgm:pt modelId="{9B71E34A-ED31-4F07-9BBA-D9CF9AC005DB}">
      <dgm:prSet/>
      <dgm:spPr/>
      <dgm:t>
        <a:bodyPr/>
        <a:lstStyle/>
        <a:p>
          <a:r>
            <a:rPr lang="en-ZA" dirty="0">
              <a:solidFill>
                <a:schemeClr val="bg1"/>
              </a:solidFill>
            </a:rPr>
            <a:t>The scraped data will be stored in MongoDB, a NoSQL database. This will allow us to efficiently store and retrieve the data.</a:t>
          </a:r>
          <a:endParaRPr lang="en-US" dirty="0">
            <a:solidFill>
              <a:schemeClr val="bg1"/>
            </a:solidFill>
          </a:endParaRPr>
        </a:p>
      </dgm:t>
    </dgm:pt>
    <dgm:pt modelId="{2EB62434-F030-4CF6-9D80-4EF3A9067061}" type="parTrans" cxnId="{2966BFC3-F6D9-41AC-ADEC-EC97FDDD8CD9}">
      <dgm:prSet/>
      <dgm:spPr/>
      <dgm:t>
        <a:bodyPr/>
        <a:lstStyle/>
        <a:p>
          <a:endParaRPr lang="en-US"/>
        </a:p>
      </dgm:t>
    </dgm:pt>
    <dgm:pt modelId="{B00C7F76-0C6C-463F-8C28-B1EE012DC542}" type="sibTrans" cxnId="{2966BFC3-F6D9-41AC-ADEC-EC97FDDD8CD9}">
      <dgm:prSet/>
      <dgm:spPr/>
      <dgm:t>
        <a:bodyPr/>
        <a:lstStyle/>
        <a:p>
          <a:endParaRPr lang="en-US"/>
        </a:p>
      </dgm:t>
    </dgm:pt>
    <dgm:pt modelId="{2C27E0A5-350C-475D-AAD8-69B691813FDF}">
      <dgm:prSet/>
      <dgm:spPr/>
      <dgm:t>
        <a:bodyPr/>
        <a:lstStyle/>
        <a:p>
          <a:r>
            <a:rPr lang="en-ZA" b="1" dirty="0">
              <a:solidFill>
                <a:schemeClr val="bg1"/>
              </a:solidFill>
            </a:rPr>
            <a:t>Data Processing</a:t>
          </a:r>
          <a:endParaRPr lang="en-US" dirty="0">
            <a:solidFill>
              <a:schemeClr val="bg1"/>
            </a:solidFill>
          </a:endParaRPr>
        </a:p>
      </dgm:t>
    </dgm:pt>
    <dgm:pt modelId="{48356429-123C-4237-AA66-6F501BF9D0DA}" type="parTrans" cxnId="{653633D9-9D56-4719-A226-51BE57107CA0}">
      <dgm:prSet/>
      <dgm:spPr/>
      <dgm:t>
        <a:bodyPr/>
        <a:lstStyle/>
        <a:p>
          <a:endParaRPr lang="en-US"/>
        </a:p>
      </dgm:t>
    </dgm:pt>
    <dgm:pt modelId="{5FB7EA06-762F-4720-A1CE-FF4A87DA3570}" type="sibTrans" cxnId="{653633D9-9D56-4719-A226-51BE57107CA0}">
      <dgm:prSet/>
      <dgm:spPr/>
      <dgm:t>
        <a:bodyPr/>
        <a:lstStyle/>
        <a:p>
          <a:endParaRPr lang="en-US"/>
        </a:p>
      </dgm:t>
    </dgm:pt>
    <dgm:pt modelId="{F74E5BAF-AF29-4A5E-8604-2183B15ADE0D}">
      <dgm:prSet/>
      <dgm:spPr/>
      <dgm:t>
        <a:bodyPr/>
        <a:lstStyle/>
        <a:p>
          <a:r>
            <a:rPr lang="en-ZA" dirty="0">
              <a:solidFill>
                <a:schemeClr val="bg1"/>
              </a:solidFill>
            </a:rPr>
            <a:t>We will use RapidMiner to read the data from MongoDB using the Read MongoDB operator. The data will then be converted from JSON format to a format suitable for analysis. Clean the data for non-alphanumeric values</a:t>
          </a:r>
          <a:endParaRPr lang="en-US" dirty="0">
            <a:solidFill>
              <a:schemeClr val="bg1"/>
            </a:solidFill>
          </a:endParaRPr>
        </a:p>
      </dgm:t>
    </dgm:pt>
    <dgm:pt modelId="{6BAE3960-C49C-4700-8EB5-3D32AAB04D2A}" type="parTrans" cxnId="{DE3DA712-1A4E-4181-ACA8-71F65B31922C}">
      <dgm:prSet/>
      <dgm:spPr/>
      <dgm:t>
        <a:bodyPr/>
        <a:lstStyle/>
        <a:p>
          <a:endParaRPr lang="en-US"/>
        </a:p>
      </dgm:t>
    </dgm:pt>
    <dgm:pt modelId="{102982B6-D326-4A59-9D00-5A3A6347246C}" type="sibTrans" cxnId="{DE3DA712-1A4E-4181-ACA8-71F65B31922C}">
      <dgm:prSet/>
      <dgm:spPr/>
      <dgm:t>
        <a:bodyPr/>
        <a:lstStyle/>
        <a:p>
          <a:endParaRPr lang="en-US"/>
        </a:p>
      </dgm:t>
    </dgm:pt>
    <dgm:pt modelId="{42130BC5-12B2-4FAA-B86A-32B013A22618}">
      <dgm:prSet/>
      <dgm:spPr/>
      <dgm:t>
        <a:bodyPr/>
        <a:lstStyle/>
        <a:p>
          <a:r>
            <a:rPr lang="en-ZA" b="1" dirty="0">
              <a:solidFill>
                <a:schemeClr val="bg1"/>
              </a:solidFill>
            </a:rPr>
            <a:t>Sentiment Analysis</a:t>
          </a:r>
          <a:endParaRPr lang="en-US" dirty="0">
            <a:solidFill>
              <a:schemeClr val="bg1"/>
            </a:solidFill>
          </a:endParaRPr>
        </a:p>
      </dgm:t>
    </dgm:pt>
    <dgm:pt modelId="{140DF312-F543-4833-91E9-595123FE38FD}" type="parTrans" cxnId="{51E858D9-5958-40AB-9307-518D789ED158}">
      <dgm:prSet/>
      <dgm:spPr/>
      <dgm:t>
        <a:bodyPr/>
        <a:lstStyle/>
        <a:p>
          <a:endParaRPr lang="en-US"/>
        </a:p>
      </dgm:t>
    </dgm:pt>
    <dgm:pt modelId="{8D948AE4-DFD8-4242-9BC2-C404BF4CC14D}" type="sibTrans" cxnId="{51E858D9-5958-40AB-9307-518D789ED158}">
      <dgm:prSet/>
      <dgm:spPr/>
      <dgm:t>
        <a:bodyPr/>
        <a:lstStyle/>
        <a:p>
          <a:endParaRPr lang="en-US"/>
        </a:p>
      </dgm:t>
    </dgm:pt>
    <dgm:pt modelId="{E7C9D4F2-3575-4CFB-8CDB-6AA3C85612E8}">
      <dgm:prSet/>
      <dgm:spPr/>
      <dgm:t>
        <a:bodyPr/>
        <a:lstStyle/>
        <a:p>
          <a:r>
            <a:rPr lang="en-ZA" dirty="0">
              <a:solidFill>
                <a:schemeClr val="bg1"/>
              </a:solidFill>
            </a:rPr>
            <a:t>We will use the Sentiment Analysis operator in RapidMiner to analyse the sentiment of the reviews. This will involve training a machine learning model on a labelled dataset and then applying this model to the Yelp reviews. </a:t>
          </a:r>
          <a:endParaRPr lang="en-US" dirty="0">
            <a:solidFill>
              <a:schemeClr val="bg1"/>
            </a:solidFill>
          </a:endParaRPr>
        </a:p>
      </dgm:t>
    </dgm:pt>
    <dgm:pt modelId="{F924880A-22E3-4A65-B95F-D01EE161BA07}" type="parTrans" cxnId="{EE948BFB-28BC-4722-90DC-917C6593742C}">
      <dgm:prSet/>
      <dgm:spPr/>
      <dgm:t>
        <a:bodyPr/>
        <a:lstStyle/>
        <a:p>
          <a:endParaRPr lang="en-US"/>
        </a:p>
      </dgm:t>
    </dgm:pt>
    <dgm:pt modelId="{C364F899-13A2-4662-8592-8C449B0A78CC}" type="sibTrans" cxnId="{EE948BFB-28BC-4722-90DC-917C6593742C}">
      <dgm:prSet/>
      <dgm:spPr/>
      <dgm:t>
        <a:bodyPr/>
        <a:lstStyle/>
        <a:p>
          <a:endParaRPr lang="en-US"/>
        </a:p>
      </dgm:t>
    </dgm:pt>
    <dgm:pt modelId="{351103C3-C626-48DD-97EE-0937398B678A}">
      <dgm:prSet/>
      <dgm:spPr/>
      <dgm:t>
        <a:bodyPr/>
        <a:lstStyle/>
        <a:p>
          <a:r>
            <a:rPr lang="en-ZA" b="1" dirty="0">
              <a:solidFill>
                <a:schemeClr val="bg1"/>
              </a:solidFill>
            </a:rPr>
            <a:t>Result Storage</a:t>
          </a:r>
          <a:endParaRPr lang="en-US" dirty="0">
            <a:solidFill>
              <a:schemeClr val="bg1"/>
            </a:solidFill>
          </a:endParaRPr>
        </a:p>
      </dgm:t>
    </dgm:pt>
    <dgm:pt modelId="{47368968-74EC-49BE-9975-A4AA43636AB8}" type="parTrans" cxnId="{51B43700-2C04-45C3-8D04-6709F72AD8F6}">
      <dgm:prSet/>
      <dgm:spPr/>
      <dgm:t>
        <a:bodyPr/>
        <a:lstStyle/>
        <a:p>
          <a:endParaRPr lang="en-US"/>
        </a:p>
      </dgm:t>
    </dgm:pt>
    <dgm:pt modelId="{F5522C9A-F723-4840-BE77-703E994AB800}" type="sibTrans" cxnId="{51B43700-2C04-45C3-8D04-6709F72AD8F6}">
      <dgm:prSet/>
      <dgm:spPr/>
      <dgm:t>
        <a:bodyPr/>
        <a:lstStyle/>
        <a:p>
          <a:endParaRPr lang="en-US"/>
        </a:p>
      </dgm:t>
    </dgm:pt>
    <dgm:pt modelId="{C06F7C35-9FE5-4F3B-B878-D11CF65BBB1C}">
      <dgm:prSet/>
      <dgm:spPr/>
      <dgm:t>
        <a:bodyPr/>
        <a:lstStyle/>
        <a:p>
          <a:r>
            <a:rPr lang="en-ZA" dirty="0">
              <a:solidFill>
                <a:schemeClr val="bg1"/>
              </a:solidFill>
            </a:rPr>
            <a:t>The sentiment values will be generated as attributes and stored in another collection in the MongoDB database.</a:t>
          </a:r>
          <a:endParaRPr lang="en-US" dirty="0">
            <a:solidFill>
              <a:schemeClr val="bg1"/>
            </a:solidFill>
          </a:endParaRPr>
        </a:p>
      </dgm:t>
    </dgm:pt>
    <dgm:pt modelId="{F2E0D047-C351-4454-AB43-CDD473C80025}" type="parTrans" cxnId="{02828C47-D9B0-4662-B0B4-0CA3C78BA211}">
      <dgm:prSet/>
      <dgm:spPr/>
      <dgm:t>
        <a:bodyPr/>
        <a:lstStyle/>
        <a:p>
          <a:endParaRPr lang="en-US"/>
        </a:p>
      </dgm:t>
    </dgm:pt>
    <dgm:pt modelId="{8C445767-F133-4B23-A411-1807AD8CC913}" type="sibTrans" cxnId="{02828C47-D9B0-4662-B0B4-0CA3C78BA211}">
      <dgm:prSet/>
      <dgm:spPr/>
      <dgm:t>
        <a:bodyPr/>
        <a:lstStyle/>
        <a:p>
          <a:endParaRPr lang="en-US"/>
        </a:p>
      </dgm:t>
    </dgm:pt>
    <dgm:pt modelId="{0A63C34A-F1CB-4607-AFA8-545A9675561F}">
      <dgm:prSet/>
      <dgm:spPr/>
      <dgm:t>
        <a:bodyPr/>
        <a:lstStyle/>
        <a:p>
          <a:r>
            <a:rPr lang="en-ZA" b="1" dirty="0">
              <a:solidFill>
                <a:schemeClr val="bg1"/>
              </a:solidFill>
            </a:rPr>
            <a:t>Data Visualization</a:t>
          </a:r>
          <a:endParaRPr lang="en-US" dirty="0">
            <a:solidFill>
              <a:schemeClr val="bg1"/>
            </a:solidFill>
          </a:endParaRPr>
        </a:p>
      </dgm:t>
    </dgm:pt>
    <dgm:pt modelId="{581E491A-D2AE-4D52-95F5-86C2CC8F4275}" type="parTrans" cxnId="{2258A4CE-7207-4CEA-A9D5-AF8B5F5E05A4}">
      <dgm:prSet/>
      <dgm:spPr/>
      <dgm:t>
        <a:bodyPr/>
        <a:lstStyle/>
        <a:p>
          <a:endParaRPr lang="en-US"/>
        </a:p>
      </dgm:t>
    </dgm:pt>
    <dgm:pt modelId="{BAAC3270-9BCC-48AA-AE8B-24C84CFA04AD}" type="sibTrans" cxnId="{2258A4CE-7207-4CEA-A9D5-AF8B5F5E05A4}">
      <dgm:prSet/>
      <dgm:spPr/>
      <dgm:t>
        <a:bodyPr/>
        <a:lstStyle/>
        <a:p>
          <a:endParaRPr lang="en-US"/>
        </a:p>
      </dgm:t>
    </dgm:pt>
    <dgm:pt modelId="{C462730B-6E0D-47C9-AEF5-0D50B38F764F}">
      <dgm:prSet/>
      <dgm:spPr/>
      <dgm:t>
        <a:bodyPr/>
        <a:lstStyle/>
        <a:p>
          <a:r>
            <a:rPr lang="en-ZA" dirty="0">
              <a:solidFill>
                <a:schemeClr val="bg1"/>
              </a:solidFill>
            </a:rPr>
            <a:t>We will use Flask, a Python web framework, to create a web application for visualizing the sentiment analysis results.</a:t>
          </a:r>
          <a:endParaRPr lang="en-US" dirty="0">
            <a:solidFill>
              <a:schemeClr val="bg1"/>
            </a:solidFill>
          </a:endParaRPr>
        </a:p>
      </dgm:t>
    </dgm:pt>
    <dgm:pt modelId="{79AC7575-8CA4-4EA4-AD26-F622115D5415}" type="parTrans" cxnId="{04AED11F-6D98-49CC-9902-A2236DA55B46}">
      <dgm:prSet/>
      <dgm:spPr/>
      <dgm:t>
        <a:bodyPr/>
        <a:lstStyle/>
        <a:p>
          <a:endParaRPr lang="en-US"/>
        </a:p>
      </dgm:t>
    </dgm:pt>
    <dgm:pt modelId="{625B9400-2027-4E5A-9A76-70B6FFB30402}" type="sibTrans" cxnId="{04AED11F-6D98-49CC-9902-A2236DA55B46}">
      <dgm:prSet/>
      <dgm:spPr/>
      <dgm:t>
        <a:bodyPr/>
        <a:lstStyle/>
        <a:p>
          <a:endParaRPr lang="en-US"/>
        </a:p>
      </dgm:t>
    </dgm:pt>
    <dgm:pt modelId="{C990B084-910A-4405-B145-969488EA3174}" type="pres">
      <dgm:prSet presAssocID="{4CEB2D88-B8C2-481A-9F7D-77146A489C03}" presName="Name0" presStyleCnt="0">
        <dgm:presLayoutVars>
          <dgm:dir/>
          <dgm:resizeHandles val="exact"/>
        </dgm:presLayoutVars>
      </dgm:prSet>
      <dgm:spPr/>
    </dgm:pt>
    <dgm:pt modelId="{81157989-A15C-45AB-94D4-D2E61EEF92F3}" type="pres">
      <dgm:prSet presAssocID="{0F873A16-5DE7-4B06-BF05-4F63A344E3E0}" presName="node" presStyleLbl="node1" presStyleIdx="0" presStyleCnt="12">
        <dgm:presLayoutVars>
          <dgm:bulletEnabled val="1"/>
        </dgm:presLayoutVars>
      </dgm:prSet>
      <dgm:spPr/>
    </dgm:pt>
    <dgm:pt modelId="{2247E121-7E91-494C-AA09-C2E88791A023}" type="pres">
      <dgm:prSet presAssocID="{B7BBD014-06FD-400B-ACB2-38546B455151}" presName="sibTrans" presStyleCnt="0"/>
      <dgm:spPr/>
    </dgm:pt>
    <dgm:pt modelId="{178A1709-D03D-4A21-965E-915F793ABB4A}" type="pres">
      <dgm:prSet presAssocID="{00274A5C-67A3-468D-B3BF-B1302A51BB35}" presName="node" presStyleLbl="node1" presStyleIdx="1" presStyleCnt="12">
        <dgm:presLayoutVars>
          <dgm:bulletEnabled val="1"/>
        </dgm:presLayoutVars>
      </dgm:prSet>
      <dgm:spPr/>
    </dgm:pt>
    <dgm:pt modelId="{57AB054E-E28A-4264-BFBA-2466E7338163}" type="pres">
      <dgm:prSet presAssocID="{A5EE1B4F-C61E-4DB9-A143-3A5819FE7D1E}" presName="sibTrans" presStyleCnt="0"/>
      <dgm:spPr/>
    </dgm:pt>
    <dgm:pt modelId="{EC42E7CA-91DF-476F-96E9-DA7C2745489E}" type="pres">
      <dgm:prSet presAssocID="{33374F6E-CAB8-4839-A60C-81AC8396400A}" presName="node" presStyleLbl="node1" presStyleIdx="2" presStyleCnt="12">
        <dgm:presLayoutVars>
          <dgm:bulletEnabled val="1"/>
        </dgm:presLayoutVars>
      </dgm:prSet>
      <dgm:spPr/>
    </dgm:pt>
    <dgm:pt modelId="{C3E313C6-CBE0-425E-8B85-207DF7230C9D}" type="pres">
      <dgm:prSet presAssocID="{E8EA21F6-F3A1-4D56-A20B-F3C2CFC00962}" presName="sibTrans" presStyleCnt="0"/>
      <dgm:spPr/>
    </dgm:pt>
    <dgm:pt modelId="{56965F58-DF19-4F50-88E8-9E13D5C02931}" type="pres">
      <dgm:prSet presAssocID="{9B71E34A-ED31-4F07-9BBA-D9CF9AC005DB}" presName="node" presStyleLbl="node1" presStyleIdx="3" presStyleCnt="12">
        <dgm:presLayoutVars>
          <dgm:bulletEnabled val="1"/>
        </dgm:presLayoutVars>
      </dgm:prSet>
      <dgm:spPr/>
    </dgm:pt>
    <dgm:pt modelId="{D4ED9BBB-F215-43A4-B053-3B463CA7EA7D}" type="pres">
      <dgm:prSet presAssocID="{B00C7F76-0C6C-463F-8C28-B1EE012DC542}" presName="sibTrans" presStyleCnt="0"/>
      <dgm:spPr/>
    </dgm:pt>
    <dgm:pt modelId="{B7627EF1-D1A0-4E6B-B00D-86579D380F33}" type="pres">
      <dgm:prSet presAssocID="{2C27E0A5-350C-475D-AAD8-69B691813FDF}" presName="node" presStyleLbl="node1" presStyleIdx="4" presStyleCnt="12">
        <dgm:presLayoutVars>
          <dgm:bulletEnabled val="1"/>
        </dgm:presLayoutVars>
      </dgm:prSet>
      <dgm:spPr/>
    </dgm:pt>
    <dgm:pt modelId="{259DD402-FFAC-49B4-8B58-18139E30EB35}" type="pres">
      <dgm:prSet presAssocID="{5FB7EA06-762F-4720-A1CE-FF4A87DA3570}" presName="sibTrans" presStyleCnt="0"/>
      <dgm:spPr/>
    </dgm:pt>
    <dgm:pt modelId="{22E41004-5F02-4AAB-985A-5052E875F266}" type="pres">
      <dgm:prSet presAssocID="{F74E5BAF-AF29-4A5E-8604-2183B15ADE0D}" presName="node" presStyleLbl="node1" presStyleIdx="5" presStyleCnt="12">
        <dgm:presLayoutVars>
          <dgm:bulletEnabled val="1"/>
        </dgm:presLayoutVars>
      </dgm:prSet>
      <dgm:spPr/>
    </dgm:pt>
    <dgm:pt modelId="{7D8A5857-820E-4C46-B367-575EA6DF13E3}" type="pres">
      <dgm:prSet presAssocID="{102982B6-D326-4A59-9D00-5A3A6347246C}" presName="sibTrans" presStyleCnt="0"/>
      <dgm:spPr/>
    </dgm:pt>
    <dgm:pt modelId="{FE6D2DDA-260F-4FD3-BEFB-78EE7D9275B5}" type="pres">
      <dgm:prSet presAssocID="{42130BC5-12B2-4FAA-B86A-32B013A22618}" presName="node" presStyleLbl="node1" presStyleIdx="6" presStyleCnt="12">
        <dgm:presLayoutVars>
          <dgm:bulletEnabled val="1"/>
        </dgm:presLayoutVars>
      </dgm:prSet>
      <dgm:spPr/>
    </dgm:pt>
    <dgm:pt modelId="{A3B9164A-3906-4EBC-AF1E-237F49FF490B}" type="pres">
      <dgm:prSet presAssocID="{8D948AE4-DFD8-4242-9BC2-C404BF4CC14D}" presName="sibTrans" presStyleCnt="0"/>
      <dgm:spPr/>
    </dgm:pt>
    <dgm:pt modelId="{B03E38FC-4A47-4BAA-9F7A-6B85DA6BC30E}" type="pres">
      <dgm:prSet presAssocID="{E7C9D4F2-3575-4CFB-8CDB-6AA3C85612E8}" presName="node" presStyleLbl="node1" presStyleIdx="7" presStyleCnt="12">
        <dgm:presLayoutVars>
          <dgm:bulletEnabled val="1"/>
        </dgm:presLayoutVars>
      </dgm:prSet>
      <dgm:spPr/>
    </dgm:pt>
    <dgm:pt modelId="{20F98E12-CB0C-4BDF-9B8B-218F71AB4C70}" type="pres">
      <dgm:prSet presAssocID="{C364F899-13A2-4662-8592-8C449B0A78CC}" presName="sibTrans" presStyleCnt="0"/>
      <dgm:spPr/>
    </dgm:pt>
    <dgm:pt modelId="{6947A8CA-EA43-45E7-A8AC-275F59EE9DED}" type="pres">
      <dgm:prSet presAssocID="{351103C3-C626-48DD-97EE-0937398B678A}" presName="node" presStyleLbl="node1" presStyleIdx="8" presStyleCnt="12">
        <dgm:presLayoutVars>
          <dgm:bulletEnabled val="1"/>
        </dgm:presLayoutVars>
      </dgm:prSet>
      <dgm:spPr/>
    </dgm:pt>
    <dgm:pt modelId="{1F4BE934-13D3-4EB7-BD22-1DCE2CD110BF}" type="pres">
      <dgm:prSet presAssocID="{F5522C9A-F723-4840-BE77-703E994AB800}" presName="sibTrans" presStyleCnt="0"/>
      <dgm:spPr/>
    </dgm:pt>
    <dgm:pt modelId="{D551AE71-515F-4179-AA9B-27F2B41EBD45}" type="pres">
      <dgm:prSet presAssocID="{C06F7C35-9FE5-4F3B-B878-D11CF65BBB1C}" presName="node" presStyleLbl="node1" presStyleIdx="9" presStyleCnt="12">
        <dgm:presLayoutVars>
          <dgm:bulletEnabled val="1"/>
        </dgm:presLayoutVars>
      </dgm:prSet>
      <dgm:spPr/>
    </dgm:pt>
    <dgm:pt modelId="{4AECA34A-70A2-44EE-8D44-77E39F81293D}" type="pres">
      <dgm:prSet presAssocID="{8C445767-F133-4B23-A411-1807AD8CC913}" presName="sibTrans" presStyleCnt="0"/>
      <dgm:spPr/>
    </dgm:pt>
    <dgm:pt modelId="{C46BF616-B299-4812-B7A3-C470210F5E9B}" type="pres">
      <dgm:prSet presAssocID="{0A63C34A-F1CB-4607-AFA8-545A9675561F}" presName="node" presStyleLbl="node1" presStyleIdx="10" presStyleCnt="12">
        <dgm:presLayoutVars>
          <dgm:bulletEnabled val="1"/>
        </dgm:presLayoutVars>
      </dgm:prSet>
      <dgm:spPr/>
    </dgm:pt>
    <dgm:pt modelId="{821D8736-1987-4995-8524-913057861298}" type="pres">
      <dgm:prSet presAssocID="{BAAC3270-9BCC-48AA-AE8B-24C84CFA04AD}" presName="sibTrans" presStyleCnt="0"/>
      <dgm:spPr/>
    </dgm:pt>
    <dgm:pt modelId="{A2D2B307-CFA7-4239-8319-8F3C54B30558}" type="pres">
      <dgm:prSet presAssocID="{C462730B-6E0D-47C9-AEF5-0D50B38F764F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1B43700-2C04-45C3-8D04-6709F72AD8F6}" srcId="{4CEB2D88-B8C2-481A-9F7D-77146A489C03}" destId="{351103C3-C626-48DD-97EE-0937398B678A}" srcOrd="8" destOrd="0" parTransId="{47368968-74EC-49BE-9975-A4AA43636AB8}" sibTransId="{F5522C9A-F723-4840-BE77-703E994AB800}"/>
    <dgm:cxn modelId="{DD3A700F-E147-417D-BD91-682E0B9B077E}" type="presOf" srcId="{E7C9D4F2-3575-4CFB-8CDB-6AA3C85612E8}" destId="{B03E38FC-4A47-4BAA-9F7A-6B85DA6BC30E}" srcOrd="0" destOrd="0" presId="urn:microsoft.com/office/officeart/2005/8/layout/hList6"/>
    <dgm:cxn modelId="{DE3DA712-1A4E-4181-ACA8-71F65B31922C}" srcId="{4CEB2D88-B8C2-481A-9F7D-77146A489C03}" destId="{F74E5BAF-AF29-4A5E-8604-2183B15ADE0D}" srcOrd="5" destOrd="0" parTransId="{6BAE3960-C49C-4700-8EB5-3D32AAB04D2A}" sibTransId="{102982B6-D326-4A59-9D00-5A3A6347246C}"/>
    <dgm:cxn modelId="{AA317013-7C7E-49B2-ACA1-67F814538903}" type="presOf" srcId="{C462730B-6E0D-47C9-AEF5-0D50B38F764F}" destId="{A2D2B307-CFA7-4239-8319-8F3C54B30558}" srcOrd="0" destOrd="0" presId="urn:microsoft.com/office/officeart/2005/8/layout/hList6"/>
    <dgm:cxn modelId="{A76F6517-F845-4838-B55D-9122426007C1}" type="presOf" srcId="{9B71E34A-ED31-4F07-9BBA-D9CF9AC005DB}" destId="{56965F58-DF19-4F50-88E8-9E13D5C02931}" srcOrd="0" destOrd="0" presId="urn:microsoft.com/office/officeart/2005/8/layout/hList6"/>
    <dgm:cxn modelId="{04AED11F-6D98-49CC-9902-A2236DA55B46}" srcId="{4CEB2D88-B8C2-481A-9F7D-77146A489C03}" destId="{C462730B-6E0D-47C9-AEF5-0D50B38F764F}" srcOrd="11" destOrd="0" parTransId="{79AC7575-8CA4-4EA4-AD26-F622115D5415}" sibTransId="{625B9400-2027-4E5A-9A76-70B6FFB30402}"/>
    <dgm:cxn modelId="{8411F824-9C3E-499D-BE4F-0D04C082F2E2}" type="presOf" srcId="{33374F6E-CAB8-4839-A60C-81AC8396400A}" destId="{EC42E7CA-91DF-476F-96E9-DA7C2745489E}" srcOrd="0" destOrd="0" presId="urn:microsoft.com/office/officeart/2005/8/layout/hList6"/>
    <dgm:cxn modelId="{07A82B2A-229C-4556-B99E-71DA18C851E5}" type="presOf" srcId="{351103C3-C626-48DD-97EE-0937398B678A}" destId="{6947A8CA-EA43-45E7-A8AC-275F59EE9DED}" srcOrd="0" destOrd="0" presId="urn:microsoft.com/office/officeart/2005/8/layout/hList6"/>
    <dgm:cxn modelId="{23D0073A-6365-4F9E-BEF9-E4B6C6DA5C28}" type="presOf" srcId="{42130BC5-12B2-4FAA-B86A-32B013A22618}" destId="{FE6D2DDA-260F-4FD3-BEFB-78EE7D9275B5}" srcOrd="0" destOrd="0" presId="urn:microsoft.com/office/officeart/2005/8/layout/hList6"/>
    <dgm:cxn modelId="{02828C47-D9B0-4662-B0B4-0CA3C78BA211}" srcId="{4CEB2D88-B8C2-481A-9F7D-77146A489C03}" destId="{C06F7C35-9FE5-4F3B-B878-D11CF65BBB1C}" srcOrd="9" destOrd="0" parTransId="{F2E0D047-C351-4454-AB43-CDD473C80025}" sibTransId="{8C445767-F133-4B23-A411-1807AD8CC913}"/>
    <dgm:cxn modelId="{12E3A549-79B2-4EFA-98F8-210A29742132}" srcId="{4CEB2D88-B8C2-481A-9F7D-77146A489C03}" destId="{0F873A16-5DE7-4B06-BF05-4F63A344E3E0}" srcOrd="0" destOrd="0" parTransId="{7BBD93A8-31F5-4D9B-B402-689DBB51201A}" sibTransId="{B7BBD014-06FD-400B-ACB2-38546B455151}"/>
    <dgm:cxn modelId="{C85F3B7E-9D4D-4819-B2A8-67CBBCF14D96}" type="presOf" srcId="{C06F7C35-9FE5-4F3B-B878-D11CF65BBB1C}" destId="{D551AE71-515F-4179-AA9B-27F2B41EBD45}" srcOrd="0" destOrd="0" presId="urn:microsoft.com/office/officeart/2005/8/layout/hList6"/>
    <dgm:cxn modelId="{2D5C507E-4405-44DA-A82E-A10091D60102}" type="presOf" srcId="{4CEB2D88-B8C2-481A-9F7D-77146A489C03}" destId="{C990B084-910A-4405-B145-969488EA3174}" srcOrd="0" destOrd="0" presId="urn:microsoft.com/office/officeart/2005/8/layout/hList6"/>
    <dgm:cxn modelId="{A155638B-723B-462C-A5BF-2E2F9232F7EA}" type="presOf" srcId="{0A63C34A-F1CB-4607-AFA8-545A9675561F}" destId="{C46BF616-B299-4812-B7A3-C470210F5E9B}" srcOrd="0" destOrd="0" presId="urn:microsoft.com/office/officeart/2005/8/layout/hList6"/>
    <dgm:cxn modelId="{1ADF9694-1FC6-40AE-B284-60F9C13FEAEA}" type="presOf" srcId="{0F873A16-5DE7-4B06-BF05-4F63A344E3E0}" destId="{81157989-A15C-45AB-94D4-D2E61EEF92F3}" srcOrd="0" destOrd="0" presId="urn:microsoft.com/office/officeart/2005/8/layout/hList6"/>
    <dgm:cxn modelId="{94E684B7-7F0E-4DEF-8523-B92D454C8BF8}" srcId="{4CEB2D88-B8C2-481A-9F7D-77146A489C03}" destId="{00274A5C-67A3-468D-B3BF-B1302A51BB35}" srcOrd="1" destOrd="0" parTransId="{F08D101E-8415-47A7-A0EF-A697C567FB20}" sibTransId="{A5EE1B4F-C61E-4DB9-A143-3A5819FE7D1E}"/>
    <dgm:cxn modelId="{62D761BF-302C-4FEE-ABC4-EB634BD22959}" type="presOf" srcId="{F74E5BAF-AF29-4A5E-8604-2183B15ADE0D}" destId="{22E41004-5F02-4AAB-985A-5052E875F266}" srcOrd="0" destOrd="0" presId="urn:microsoft.com/office/officeart/2005/8/layout/hList6"/>
    <dgm:cxn modelId="{2966BFC3-F6D9-41AC-ADEC-EC97FDDD8CD9}" srcId="{4CEB2D88-B8C2-481A-9F7D-77146A489C03}" destId="{9B71E34A-ED31-4F07-9BBA-D9CF9AC005DB}" srcOrd="3" destOrd="0" parTransId="{2EB62434-F030-4CF6-9D80-4EF3A9067061}" sibTransId="{B00C7F76-0C6C-463F-8C28-B1EE012DC542}"/>
    <dgm:cxn modelId="{2258A4CE-7207-4CEA-A9D5-AF8B5F5E05A4}" srcId="{4CEB2D88-B8C2-481A-9F7D-77146A489C03}" destId="{0A63C34A-F1CB-4607-AFA8-545A9675561F}" srcOrd="10" destOrd="0" parTransId="{581E491A-D2AE-4D52-95F5-86C2CC8F4275}" sibTransId="{BAAC3270-9BCC-48AA-AE8B-24C84CFA04AD}"/>
    <dgm:cxn modelId="{653633D9-9D56-4719-A226-51BE57107CA0}" srcId="{4CEB2D88-B8C2-481A-9F7D-77146A489C03}" destId="{2C27E0A5-350C-475D-AAD8-69B691813FDF}" srcOrd="4" destOrd="0" parTransId="{48356429-123C-4237-AA66-6F501BF9D0DA}" sibTransId="{5FB7EA06-762F-4720-A1CE-FF4A87DA3570}"/>
    <dgm:cxn modelId="{51E858D9-5958-40AB-9307-518D789ED158}" srcId="{4CEB2D88-B8C2-481A-9F7D-77146A489C03}" destId="{42130BC5-12B2-4FAA-B86A-32B013A22618}" srcOrd="6" destOrd="0" parTransId="{140DF312-F543-4833-91E9-595123FE38FD}" sibTransId="{8D948AE4-DFD8-4242-9BC2-C404BF4CC14D}"/>
    <dgm:cxn modelId="{38BF25F0-E451-4F28-86DD-DD561D4C02FF}" srcId="{4CEB2D88-B8C2-481A-9F7D-77146A489C03}" destId="{33374F6E-CAB8-4839-A60C-81AC8396400A}" srcOrd="2" destOrd="0" parTransId="{756FCDEB-BFF0-4D0B-B2C2-A93AA7B86117}" sibTransId="{E8EA21F6-F3A1-4D56-A20B-F3C2CFC00962}"/>
    <dgm:cxn modelId="{1D9B93F2-111B-4D26-A6EE-D827BC701744}" type="presOf" srcId="{2C27E0A5-350C-475D-AAD8-69B691813FDF}" destId="{B7627EF1-D1A0-4E6B-B00D-86579D380F33}" srcOrd="0" destOrd="0" presId="urn:microsoft.com/office/officeart/2005/8/layout/hList6"/>
    <dgm:cxn modelId="{B2AFBCF2-5597-4409-85B6-DAA3EF0F6D1D}" type="presOf" srcId="{00274A5C-67A3-468D-B3BF-B1302A51BB35}" destId="{178A1709-D03D-4A21-965E-915F793ABB4A}" srcOrd="0" destOrd="0" presId="urn:microsoft.com/office/officeart/2005/8/layout/hList6"/>
    <dgm:cxn modelId="{EE948BFB-28BC-4722-90DC-917C6593742C}" srcId="{4CEB2D88-B8C2-481A-9F7D-77146A489C03}" destId="{E7C9D4F2-3575-4CFB-8CDB-6AA3C85612E8}" srcOrd="7" destOrd="0" parTransId="{F924880A-22E3-4A65-B95F-D01EE161BA07}" sibTransId="{C364F899-13A2-4662-8592-8C449B0A78CC}"/>
    <dgm:cxn modelId="{2DCF90D0-9DD6-4738-81D1-EE50E2C7F482}" type="presParOf" srcId="{C990B084-910A-4405-B145-969488EA3174}" destId="{81157989-A15C-45AB-94D4-D2E61EEF92F3}" srcOrd="0" destOrd="0" presId="urn:microsoft.com/office/officeart/2005/8/layout/hList6"/>
    <dgm:cxn modelId="{F0138AEE-2D79-4075-8F8C-4D8AF849E975}" type="presParOf" srcId="{C990B084-910A-4405-B145-969488EA3174}" destId="{2247E121-7E91-494C-AA09-C2E88791A023}" srcOrd="1" destOrd="0" presId="urn:microsoft.com/office/officeart/2005/8/layout/hList6"/>
    <dgm:cxn modelId="{2F266F44-B3BC-44B8-9957-BAC2CE841DAC}" type="presParOf" srcId="{C990B084-910A-4405-B145-969488EA3174}" destId="{178A1709-D03D-4A21-965E-915F793ABB4A}" srcOrd="2" destOrd="0" presId="urn:microsoft.com/office/officeart/2005/8/layout/hList6"/>
    <dgm:cxn modelId="{FA816A63-0C53-4EAD-8AD9-7EC5B3409353}" type="presParOf" srcId="{C990B084-910A-4405-B145-969488EA3174}" destId="{57AB054E-E28A-4264-BFBA-2466E7338163}" srcOrd="3" destOrd="0" presId="urn:microsoft.com/office/officeart/2005/8/layout/hList6"/>
    <dgm:cxn modelId="{A9B6D8C3-AC2F-4D3F-BBA0-943134406969}" type="presParOf" srcId="{C990B084-910A-4405-B145-969488EA3174}" destId="{EC42E7CA-91DF-476F-96E9-DA7C2745489E}" srcOrd="4" destOrd="0" presId="urn:microsoft.com/office/officeart/2005/8/layout/hList6"/>
    <dgm:cxn modelId="{11C839A1-9B1B-4CB3-B9FB-77D8DA2A7798}" type="presParOf" srcId="{C990B084-910A-4405-B145-969488EA3174}" destId="{C3E313C6-CBE0-425E-8B85-207DF7230C9D}" srcOrd="5" destOrd="0" presId="urn:microsoft.com/office/officeart/2005/8/layout/hList6"/>
    <dgm:cxn modelId="{38C45573-CD59-414A-9F54-7BDA1FC51871}" type="presParOf" srcId="{C990B084-910A-4405-B145-969488EA3174}" destId="{56965F58-DF19-4F50-88E8-9E13D5C02931}" srcOrd="6" destOrd="0" presId="urn:microsoft.com/office/officeart/2005/8/layout/hList6"/>
    <dgm:cxn modelId="{4182568C-37FD-442C-90F4-1F199EB1C209}" type="presParOf" srcId="{C990B084-910A-4405-B145-969488EA3174}" destId="{D4ED9BBB-F215-43A4-B053-3B463CA7EA7D}" srcOrd="7" destOrd="0" presId="urn:microsoft.com/office/officeart/2005/8/layout/hList6"/>
    <dgm:cxn modelId="{93FADBA4-9CBE-4193-A050-B349082034FE}" type="presParOf" srcId="{C990B084-910A-4405-B145-969488EA3174}" destId="{B7627EF1-D1A0-4E6B-B00D-86579D380F33}" srcOrd="8" destOrd="0" presId="urn:microsoft.com/office/officeart/2005/8/layout/hList6"/>
    <dgm:cxn modelId="{586796D4-2AB4-48E0-9D07-AA75F0A9143A}" type="presParOf" srcId="{C990B084-910A-4405-B145-969488EA3174}" destId="{259DD402-FFAC-49B4-8B58-18139E30EB35}" srcOrd="9" destOrd="0" presId="urn:microsoft.com/office/officeart/2005/8/layout/hList6"/>
    <dgm:cxn modelId="{9787A493-8CD6-4717-A2DB-194CE9E20028}" type="presParOf" srcId="{C990B084-910A-4405-B145-969488EA3174}" destId="{22E41004-5F02-4AAB-985A-5052E875F266}" srcOrd="10" destOrd="0" presId="urn:microsoft.com/office/officeart/2005/8/layout/hList6"/>
    <dgm:cxn modelId="{C8FE50BC-DFD8-4847-943B-EFD61FB66348}" type="presParOf" srcId="{C990B084-910A-4405-B145-969488EA3174}" destId="{7D8A5857-820E-4C46-B367-575EA6DF13E3}" srcOrd="11" destOrd="0" presId="urn:microsoft.com/office/officeart/2005/8/layout/hList6"/>
    <dgm:cxn modelId="{28D09613-7FA8-4FEC-9F79-1F01C581457E}" type="presParOf" srcId="{C990B084-910A-4405-B145-969488EA3174}" destId="{FE6D2DDA-260F-4FD3-BEFB-78EE7D9275B5}" srcOrd="12" destOrd="0" presId="urn:microsoft.com/office/officeart/2005/8/layout/hList6"/>
    <dgm:cxn modelId="{64F67AF3-BAFA-43D4-B198-DDA0D62BDC7A}" type="presParOf" srcId="{C990B084-910A-4405-B145-969488EA3174}" destId="{A3B9164A-3906-4EBC-AF1E-237F49FF490B}" srcOrd="13" destOrd="0" presId="urn:microsoft.com/office/officeart/2005/8/layout/hList6"/>
    <dgm:cxn modelId="{8CCC85DA-B19D-40A6-BB0B-6CE586332D9F}" type="presParOf" srcId="{C990B084-910A-4405-B145-969488EA3174}" destId="{B03E38FC-4A47-4BAA-9F7A-6B85DA6BC30E}" srcOrd="14" destOrd="0" presId="urn:microsoft.com/office/officeart/2005/8/layout/hList6"/>
    <dgm:cxn modelId="{0A4BD342-AA22-42C9-810B-73203CEF0464}" type="presParOf" srcId="{C990B084-910A-4405-B145-969488EA3174}" destId="{20F98E12-CB0C-4BDF-9B8B-218F71AB4C70}" srcOrd="15" destOrd="0" presId="urn:microsoft.com/office/officeart/2005/8/layout/hList6"/>
    <dgm:cxn modelId="{EF12222A-44CB-494E-874C-D2D561CF5980}" type="presParOf" srcId="{C990B084-910A-4405-B145-969488EA3174}" destId="{6947A8CA-EA43-45E7-A8AC-275F59EE9DED}" srcOrd="16" destOrd="0" presId="urn:microsoft.com/office/officeart/2005/8/layout/hList6"/>
    <dgm:cxn modelId="{D3570606-A23D-4935-A28A-5111A3761FDD}" type="presParOf" srcId="{C990B084-910A-4405-B145-969488EA3174}" destId="{1F4BE934-13D3-4EB7-BD22-1DCE2CD110BF}" srcOrd="17" destOrd="0" presId="urn:microsoft.com/office/officeart/2005/8/layout/hList6"/>
    <dgm:cxn modelId="{9541CD12-B47D-4127-B061-BADB7729EB6F}" type="presParOf" srcId="{C990B084-910A-4405-B145-969488EA3174}" destId="{D551AE71-515F-4179-AA9B-27F2B41EBD45}" srcOrd="18" destOrd="0" presId="urn:microsoft.com/office/officeart/2005/8/layout/hList6"/>
    <dgm:cxn modelId="{0F2D6F47-3D48-4152-9CA1-E06B017010D6}" type="presParOf" srcId="{C990B084-910A-4405-B145-969488EA3174}" destId="{4AECA34A-70A2-44EE-8D44-77E39F81293D}" srcOrd="19" destOrd="0" presId="urn:microsoft.com/office/officeart/2005/8/layout/hList6"/>
    <dgm:cxn modelId="{9D856E89-211B-4A2A-B57C-439191670850}" type="presParOf" srcId="{C990B084-910A-4405-B145-969488EA3174}" destId="{C46BF616-B299-4812-B7A3-C470210F5E9B}" srcOrd="20" destOrd="0" presId="urn:microsoft.com/office/officeart/2005/8/layout/hList6"/>
    <dgm:cxn modelId="{D4D453B9-DBE0-483B-8A38-E4C305F45DAC}" type="presParOf" srcId="{C990B084-910A-4405-B145-969488EA3174}" destId="{821D8736-1987-4995-8524-913057861298}" srcOrd="21" destOrd="0" presId="urn:microsoft.com/office/officeart/2005/8/layout/hList6"/>
    <dgm:cxn modelId="{9C919DD8-94A1-4E7D-B3F1-E33E831DDE83}" type="presParOf" srcId="{C990B084-910A-4405-B145-969488EA3174}" destId="{A2D2B307-CFA7-4239-8319-8F3C54B30558}" srcOrd="2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157989-A15C-45AB-94D4-D2E61EEF92F3}">
      <dsp:nvSpPr>
        <dsp:cNvPr id="0" name=""/>
        <dsp:cNvSpPr/>
      </dsp:nvSpPr>
      <dsp:spPr>
        <a:xfrm rot="16200000">
          <a:off x="-1766310" y="1772961"/>
          <a:ext cx="4425351" cy="879428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0" rIns="57513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900" b="1" kern="1200" dirty="0">
              <a:solidFill>
                <a:schemeClr val="bg1"/>
              </a:solidFill>
            </a:rPr>
            <a:t>Data Collection</a:t>
          </a:r>
          <a:endParaRPr lang="en-US" sz="900" kern="1200" dirty="0">
            <a:solidFill>
              <a:schemeClr val="bg1"/>
            </a:solidFill>
          </a:endParaRPr>
        </a:p>
      </dsp:txBody>
      <dsp:txXfrm rot="5400000">
        <a:off x="6651" y="885070"/>
        <a:ext cx="879428" cy="2655211"/>
      </dsp:txXfrm>
    </dsp:sp>
    <dsp:sp modelId="{178A1709-D03D-4A21-965E-915F793ABB4A}">
      <dsp:nvSpPr>
        <dsp:cNvPr id="0" name=""/>
        <dsp:cNvSpPr/>
      </dsp:nvSpPr>
      <dsp:spPr>
        <a:xfrm rot="16200000">
          <a:off x="-820924" y="1772961"/>
          <a:ext cx="4425351" cy="879428"/>
        </a:xfrm>
        <a:prstGeom prst="flowChartManualOperation">
          <a:avLst/>
        </a:prstGeom>
        <a:solidFill>
          <a:schemeClr val="accent3">
            <a:hueOff val="772913"/>
            <a:satOff val="-757"/>
            <a:lumOff val="4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0" rIns="57513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900" kern="1200" dirty="0">
              <a:solidFill>
                <a:schemeClr val="bg1"/>
              </a:solidFill>
            </a:rPr>
            <a:t>We will scrape reviews from Yelp using a web scraping python script. The data will include the review text, rating, and other relevant information.</a:t>
          </a:r>
          <a:endParaRPr lang="en-US" sz="900" kern="1200" dirty="0">
            <a:solidFill>
              <a:schemeClr val="bg1"/>
            </a:solidFill>
          </a:endParaRPr>
        </a:p>
      </dsp:txBody>
      <dsp:txXfrm rot="5400000">
        <a:off x="952037" y="885070"/>
        <a:ext cx="879428" cy="2655211"/>
      </dsp:txXfrm>
    </dsp:sp>
    <dsp:sp modelId="{EC42E7CA-91DF-476F-96E9-DA7C2745489E}">
      <dsp:nvSpPr>
        <dsp:cNvPr id="0" name=""/>
        <dsp:cNvSpPr/>
      </dsp:nvSpPr>
      <dsp:spPr>
        <a:xfrm rot="16200000">
          <a:off x="124462" y="1772961"/>
          <a:ext cx="4425351" cy="879428"/>
        </a:xfrm>
        <a:prstGeom prst="flowChartManualOperation">
          <a:avLst/>
        </a:prstGeom>
        <a:solidFill>
          <a:schemeClr val="accent3">
            <a:hueOff val="1545827"/>
            <a:satOff val="-1514"/>
            <a:lumOff val="9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0" rIns="57513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900" b="1" kern="1200" dirty="0">
              <a:solidFill>
                <a:schemeClr val="bg1"/>
              </a:solidFill>
            </a:rPr>
            <a:t>Data Storage</a:t>
          </a:r>
          <a:endParaRPr lang="en-US" sz="900" kern="1200" dirty="0">
            <a:solidFill>
              <a:schemeClr val="bg1"/>
            </a:solidFill>
          </a:endParaRPr>
        </a:p>
      </dsp:txBody>
      <dsp:txXfrm rot="5400000">
        <a:off x="1897423" y="885070"/>
        <a:ext cx="879428" cy="2655211"/>
      </dsp:txXfrm>
    </dsp:sp>
    <dsp:sp modelId="{56965F58-DF19-4F50-88E8-9E13D5C02931}">
      <dsp:nvSpPr>
        <dsp:cNvPr id="0" name=""/>
        <dsp:cNvSpPr/>
      </dsp:nvSpPr>
      <dsp:spPr>
        <a:xfrm rot="16200000">
          <a:off x="1069848" y="1772961"/>
          <a:ext cx="4425351" cy="879428"/>
        </a:xfrm>
        <a:prstGeom prst="flowChartManualOperation">
          <a:avLst/>
        </a:prstGeom>
        <a:solidFill>
          <a:schemeClr val="accent3">
            <a:hueOff val="2318740"/>
            <a:satOff val="-2271"/>
            <a:lumOff val="14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0" rIns="57513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900" kern="1200" dirty="0">
              <a:solidFill>
                <a:schemeClr val="bg1"/>
              </a:solidFill>
            </a:rPr>
            <a:t>The scraped data will be stored in MongoDB, a NoSQL database. This will allow us to efficiently store and retrieve the data.</a:t>
          </a:r>
          <a:endParaRPr lang="en-US" sz="900" kern="1200" dirty="0">
            <a:solidFill>
              <a:schemeClr val="bg1"/>
            </a:solidFill>
          </a:endParaRPr>
        </a:p>
      </dsp:txBody>
      <dsp:txXfrm rot="5400000">
        <a:off x="2842809" y="885070"/>
        <a:ext cx="879428" cy="2655211"/>
      </dsp:txXfrm>
    </dsp:sp>
    <dsp:sp modelId="{B7627EF1-D1A0-4E6B-B00D-86579D380F33}">
      <dsp:nvSpPr>
        <dsp:cNvPr id="0" name=""/>
        <dsp:cNvSpPr/>
      </dsp:nvSpPr>
      <dsp:spPr>
        <a:xfrm rot="16200000">
          <a:off x="2015234" y="1772961"/>
          <a:ext cx="4425351" cy="879428"/>
        </a:xfrm>
        <a:prstGeom prst="flowChartManualOperation">
          <a:avLst/>
        </a:prstGeom>
        <a:solidFill>
          <a:schemeClr val="accent3">
            <a:hueOff val="3091654"/>
            <a:satOff val="-3028"/>
            <a:lumOff val="19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0" rIns="57513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900" b="1" kern="1200" dirty="0">
              <a:solidFill>
                <a:schemeClr val="bg1"/>
              </a:solidFill>
            </a:rPr>
            <a:t>Data Processing</a:t>
          </a:r>
          <a:endParaRPr lang="en-US" sz="900" kern="1200" dirty="0">
            <a:solidFill>
              <a:schemeClr val="bg1"/>
            </a:solidFill>
          </a:endParaRPr>
        </a:p>
      </dsp:txBody>
      <dsp:txXfrm rot="5400000">
        <a:off x="3788195" y="885070"/>
        <a:ext cx="879428" cy="2655211"/>
      </dsp:txXfrm>
    </dsp:sp>
    <dsp:sp modelId="{22E41004-5F02-4AAB-985A-5052E875F266}">
      <dsp:nvSpPr>
        <dsp:cNvPr id="0" name=""/>
        <dsp:cNvSpPr/>
      </dsp:nvSpPr>
      <dsp:spPr>
        <a:xfrm rot="16200000">
          <a:off x="2960620" y="1772961"/>
          <a:ext cx="4425351" cy="879428"/>
        </a:xfrm>
        <a:prstGeom prst="flowChartManualOperation">
          <a:avLst/>
        </a:prstGeom>
        <a:solidFill>
          <a:schemeClr val="accent3">
            <a:hueOff val="3864567"/>
            <a:satOff val="-3785"/>
            <a:lumOff val="24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0" rIns="57513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900" kern="1200" dirty="0">
              <a:solidFill>
                <a:schemeClr val="bg1"/>
              </a:solidFill>
            </a:rPr>
            <a:t>We will use RapidMiner to read the data from MongoDB using the Read MongoDB operator. The data will then be converted from JSON format to a format suitable for analysis. Clean the data for non-alphanumeric values</a:t>
          </a:r>
          <a:endParaRPr lang="en-US" sz="900" kern="1200" dirty="0">
            <a:solidFill>
              <a:schemeClr val="bg1"/>
            </a:solidFill>
          </a:endParaRPr>
        </a:p>
      </dsp:txBody>
      <dsp:txXfrm rot="5400000">
        <a:off x="4733581" y="885070"/>
        <a:ext cx="879428" cy="2655211"/>
      </dsp:txXfrm>
    </dsp:sp>
    <dsp:sp modelId="{FE6D2DDA-260F-4FD3-BEFB-78EE7D9275B5}">
      <dsp:nvSpPr>
        <dsp:cNvPr id="0" name=""/>
        <dsp:cNvSpPr/>
      </dsp:nvSpPr>
      <dsp:spPr>
        <a:xfrm rot="16200000">
          <a:off x="3906006" y="1772961"/>
          <a:ext cx="4425351" cy="879428"/>
        </a:xfrm>
        <a:prstGeom prst="flowChartManualOperation">
          <a:avLst/>
        </a:prstGeom>
        <a:solidFill>
          <a:schemeClr val="accent3">
            <a:hueOff val="4637481"/>
            <a:satOff val="-4543"/>
            <a:lumOff val="29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0" rIns="57513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900" b="1" kern="1200" dirty="0">
              <a:solidFill>
                <a:schemeClr val="bg1"/>
              </a:solidFill>
            </a:rPr>
            <a:t>Sentiment Analysis</a:t>
          </a:r>
          <a:endParaRPr lang="en-US" sz="900" kern="1200" dirty="0">
            <a:solidFill>
              <a:schemeClr val="bg1"/>
            </a:solidFill>
          </a:endParaRPr>
        </a:p>
      </dsp:txBody>
      <dsp:txXfrm rot="5400000">
        <a:off x="5678967" y="885070"/>
        <a:ext cx="879428" cy="2655211"/>
      </dsp:txXfrm>
    </dsp:sp>
    <dsp:sp modelId="{B03E38FC-4A47-4BAA-9F7A-6B85DA6BC30E}">
      <dsp:nvSpPr>
        <dsp:cNvPr id="0" name=""/>
        <dsp:cNvSpPr/>
      </dsp:nvSpPr>
      <dsp:spPr>
        <a:xfrm rot="16200000">
          <a:off x="4851392" y="1772961"/>
          <a:ext cx="4425351" cy="879428"/>
        </a:xfrm>
        <a:prstGeom prst="flowChartManualOperation">
          <a:avLst/>
        </a:prstGeom>
        <a:solidFill>
          <a:schemeClr val="accent3">
            <a:hueOff val="5410394"/>
            <a:satOff val="-5300"/>
            <a:lumOff val="34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0" rIns="57513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900" kern="1200" dirty="0">
              <a:solidFill>
                <a:schemeClr val="bg1"/>
              </a:solidFill>
            </a:rPr>
            <a:t>We will use the Sentiment Analysis operator in RapidMiner to analyse the sentiment of the reviews. This will involve training a machine learning model on a labelled dataset and then applying this model to the Yelp reviews. </a:t>
          </a:r>
          <a:endParaRPr lang="en-US" sz="900" kern="1200" dirty="0">
            <a:solidFill>
              <a:schemeClr val="bg1"/>
            </a:solidFill>
          </a:endParaRPr>
        </a:p>
      </dsp:txBody>
      <dsp:txXfrm rot="5400000">
        <a:off x="6624353" y="885070"/>
        <a:ext cx="879428" cy="2655211"/>
      </dsp:txXfrm>
    </dsp:sp>
    <dsp:sp modelId="{6947A8CA-EA43-45E7-A8AC-275F59EE9DED}">
      <dsp:nvSpPr>
        <dsp:cNvPr id="0" name=""/>
        <dsp:cNvSpPr/>
      </dsp:nvSpPr>
      <dsp:spPr>
        <a:xfrm rot="16200000">
          <a:off x="5796778" y="1772961"/>
          <a:ext cx="4425351" cy="879428"/>
        </a:xfrm>
        <a:prstGeom prst="flowChartManualOperation">
          <a:avLst/>
        </a:prstGeom>
        <a:solidFill>
          <a:schemeClr val="accent3">
            <a:hueOff val="6183307"/>
            <a:satOff val="-6057"/>
            <a:lumOff val="39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0" rIns="57513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900" b="1" kern="1200" dirty="0">
              <a:solidFill>
                <a:schemeClr val="bg1"/>
              </a:solidFill>
            </a:rPr>
            <a:t>Result Storage</a:t>
          </a:r>
          <a:endParaRPr lang="en-US" sz="900" kern="1200" dirty="0">
            <a:solidFill>
              <a:schemeClr val="bg1"/>
            </a:solidFill>
          </a:endParaRPr>
        </a:p>
      </dsp:txBody>
      <dsp:txXfrm rot="5400000">
        <a:off x="7569739" y="885070"/>
        <a:ext cx="879428" cy="2655211"/>
      </dsp:txXfrm>
    </dsp:sp>
    <dsp:sp modelId="{D551AE71-515F-4179-AA9B-27F2B41EBD45}">
      <dsp:nvSpPr>
        <dsp:cNvPr id="0" name=""/>
        <dsp:cNvSpPr/>
      </dsp:nvSpPr>
      <dsp:spPr>
        <a:xfrm rot="16200000">
          <a:off x="6742164" y="1772961"/>
          <a:ext cx="4425351" cy="879428"/>
        </a:xfrm>
        <a:prstGeom prst="flowChartManualOperation">
          <a:avLst/>
        </a:prstGeom>
        <a:solidFill>
          <a:schemeClr val="accent3">
            <a:hueOff val="6956221"/>
            <a:satOff val="-6814"/>
            <a:lumOff val="44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0" rIns="57513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900" kern="1200" dirty="0">
              <a:solidFill>
                <a:schemeClr val="bg1"/>
              </a:solidFill>
            </a:rPr>
            <a:t>The sentiment values will be generated as attributes and stored in another collection in the MongoDB database.</a:t>
          </a:r>
          <a:endParaRPr lang="en-US" sz="900" kern="1200" dirty="0">
            <a:solidFill>
              <a:schemeClr val="bg1"/>
            </a:solidFill>
          </a:endParaRPr>
        </a:p>
      </dsp:txBody>
      <dsp:txXfrm rot="5400000">
        <a:off x="8515125" y="885070"/>
        <a:ext cx="879428" cy="2655211"/>
      </dsp:txXfrm>
    </dsp:sp>
    <dsp:sp modelId="{C46BF616-B299-4812-B7A3-C470210F5E9B}">
      <dsp:nvSpPr>
        <dsp:cNvPr id="0" name=""/>
        <dsp:cNvSpPr/>
      </dsp:nvSpPr>
      <dsp:spPr>
        <a:xfrm rot="16200000">
          <a:off x="7687551" y="1772961"/>
          <a:ext cx="4425351" cy="879428"/>
        </a:xfrm>
        <a:prstGeom prst="flowChartManualOperation">
          <a:avLst/>
        </a:prstGeom>
        <a:solidFill>
          <a:schemeClr val="accent3">
            <a:hueOff val="7729135"/>
            <a:satOff val="-7571"/>
            <a:lumOff val="49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0" rIns="57513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900" b="1" kern="1200" dirty="0">
              <a:solidFill>
                <a:schemeClr val="bg1"/>
              </a:solidFill>
            </a:rPr>
            <a:t>Data Visualization</a:t>
          </a:r>
          <a:endParaRPr lang="en-US" sz="900" kern="1200" dirty="0">
            <a:solidFill>
              <a:schemeClr val="bg1"/>
            </a:solidFill>
          </a:endParaRPr>
        </a:p>
      </dsp:txBody>
      <dsp:txXfrm rot="5400000">
        <a:off x="9460512" y="885070"/>
        <a:ext cx="879428" cy="2655211"/>
      </dsp:txXfrm>
    </dsp:sp>
    <dsp:sp modelId="{A2D2B307-CFA7-4239-8319-8F3C54B30558}">
      <dsp:nvSpPr>
        <dsp:cNvPr id="0" name=""/>
        <dsp:cNvSpPr/>
      </dsp:nvSpPr>
      <dsp:spPr>
        <a:xfrm rot="16200000">
          <a:off x="8632937" y="1772961"/>
          <a:ext cx="4425351" cy="879428"/>
        </a:xfrm>
        <a:prstGeom prst="flowChartManualOperation">
          <a:avLst/>
        </a:prstGeom>
        <a:solidFill>
          <a:schemeClr val="accent3">
            <a:hueOff val="8502047"/>
            <a:satOff val="-8328"/>
            <a:lumOff val="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0" rIns="57513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900" kern="1200" dirty="0">
              <a:solidFill>
                <a:schemeClr val="bg1"/>
              </a:solidFill>
            </a:rPr>
            <a:t>We will use Flask, a Python web framework, to create a web application for visualizing the sentiment analysis results.</a:t>
          </a:r>
          <a:endParaRPr lang="en-US" sz="900" kern="1200" dirty="0">
            <a:solidFill>
              <a:schemeClr val="bg1"/>
            </a:solidFill>
          </a:endParaRPr>
        </a:p>
      </dsp:txBody>
      <dsp:txXfrm rot="5400000">
        <a:off x="10405898" y="885070"/>
        <a:ext cx="879428" cy="2655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60DA6-6E6F-47BF-9680-1B030F525D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140D-2B48-4E31-9E97-08B68ABBAC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B87D-E8CF-49AE-9326-2FEED2392F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139CE-3E4D-4224-B157-2D29EC10F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F2453-9E16-47FE-A8ED-4661246DE59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6E9EA-D950-424A-BC92-F6794D6E5D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10C66-2FF2-41F8-98FA-BE498336964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851A3FD-B717-4588-9809-4FFAC5FF47A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78EA5-216B-41F7-80D1-9ED07FFDB6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CC63-C628-4456-9B92-DA4E670BAC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D896-6ACC-40D7-8D8B-F9AF3E7DE1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F7A1E-B7E2-4E9C-A66C-BCE08900C5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0184F-2619-4333-B49F-C7ACE8B2C3A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A1C65-B00C-4CA4-83B6-3DFA3DF9629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6DFD4-BF8C-4939-874D-85B7DF956768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3856F-38E9-4BBF-93D8-0F8AC2E0E6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December 7,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/>
          <a:lstStyle/>
          <a:p>
            <a:r>
              <a:rPr lang="en-US" dirty="0"/>
              <a:t>SENTIMENT ANALYSIS OF ICE CREAM SHOPS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1437179"/>
          </a:xfrm>
        </p:spPr>
        <p:txBody>
          <a:bodyPr/>
          <a:lstStyle/>
          <a:p>
            <a:r>
              <a:rPr lang="en-US" b="1" dirty="0"/>
              <a:t>PREPARED AND SUBMITTED BY: </a:t>
            </a:r>
          </a:p>
          <a:p>
            <a:r>
              <a:rPr lang="en-US" dirty="0"/>
              <a:t>JIJO JOHN JOSEPH(200521777)</a:t>
            </a:r>
          </a:p>
          <a:p>
            <a:r>
              <a:rPr lang="en-US" b="1" dirty="0"/>
              <a:t>Submitted To:</a:t>
            </a:r>
          </a:p>
          <a:p>
            <a:r>
              <a:rPr lang="en-US" dirty="0"/>
              <a:t>Prof. Robin Huang -BDAT 1007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26B5-2F88-BA48-A996-4A13FDFA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981" y="226173"/>
            <a:ext cx="4941477" cy="610863"/>
          </a:xfrm>
        </p:spPr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10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7533FB2-FCBC-127A-722B-51F059F7B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E92A33E-8318-4178-D6E1-C45E2E0EB0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FBEACB3-3B08-8526-3A78-75B6A45AD5F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2A52595-487C-44F0-A903-62D6943B089A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FCB8FD6-CF61-4903-434A-A6882AC27F0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A0DB5B4F-F748-1B05-3751-1F8DAC2CD1A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977004-5DC4-D26C-DFC7-A50C50291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81" y="969819"/>
            <a:ext cx="10640292" cy="577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83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341670"/>
            <a:ext cx="4941477" cy="610863"/>
          </a:xfrm>
        </p:spPr>
        <p:txBody>
          <a:bodyPr/>
          <a:lstStyle/>
          <a:p>
            <a:r>
              <a:rPr lang="en-US" dirty="0"/>
              <a:t>FLASK WEB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E005A4E-7BD6-0F52-44BE-5590EF97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31" y="1263972"/>
            <a:ext cx="10580223" cy="546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341670"/>
            <a:ext cx="4941477" cy="610863"/>
          </a:xfrm>
        </p:spPr>
        <p:txBody>
          <a:bodyPr/>
          <a:lstStyle/>
          <a:p>
            <a:r>
              <a:rPr lang="en-US" dirty="0"/>
              <a:t>FLASK WEB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02C3D-6944-F86C-E6BF-63CEF987F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19" y="1080654"/>
            <a:ext cx="10915789" cy="559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08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84" y="1097168"/>
            <a:ext cx="7532277" cy="610863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3811A11D-4F8D-1F8A-896D-E278AC71422E}"/>
              </a:ext>
            </a:extLst>
          </p:cNvPr>
          <p:cNvSpPr txBox="1">
            <a:spLocks/>
          </p:cNvSpPr>
          <p:nvPr/>
        </p:nvSpPr>
        <p:spPr>
          <a:xfrm>
            <a:off x="636218" y="1615398"/>
            <a:ext cx="6609971" cy="35345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200" b="0" i="0" kern="1200" dirty="0"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F78799C-60EE-6492-BF2A-8D3D6B078443}"/>
              </a:ext>
            </a:extLst>
          </p:cNvPr>
          <p:cNvSpPr txBox="1"/>
          <p:nvPr/>
        </p:nvSpPr>
        <p:spPr>
          <a:xfrm>
            <a:off x="429185" y="2070801"/>
            <a:ext cx="8792454" cy="2443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Z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project gives us valuable insights into customer sentiment and help improve the service of ice cream shots.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Z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investing more on to this project, we can increase customer satisfaction and increase revenue.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Z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tool would be helpful for tourists and new comes in Toronto to visit ice cream shops in Toronto.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CA" sz="1800" dirty="0">
              <a:solidFill>
                <a:schemeClr val="bg1"/>
              </a:solidFill>
              <a:effectLst/>
              <a:latin typeface="Helvetica Neue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CA" sz="1400" dirty="0">
              <a:solidFill>
                <a:schemeClr val="bg1"/>
              </a:solidFill>
              <a:effectLst/>
              <a:latin typeface="Helvetica Neue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56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3" name="Picture Placeholder 12" descr="Person running up stairs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34213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Yelp is a renowned platform where customers express their experiences with various businesses.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These reviews are a goldmine of data that, when analysed correctly, can provide valuable insights into customer satisfaction.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This project proposes a system to scrape reviews of Ice Cream shops in Toronto from Yelp, analyse the sentiment of these reviews, and visualize the results in a user-friendly manner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3" name="Picture Placeholder 52" descr="Hanging Lightbulbs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Video 9" descr="People Discussing">
            <a:extLst>
              <a:ext uri="{FF2B5EF4-FFF2-40B4-BE49-F238E27FC236}">
                <a16:creationId xmlns:a16="http://schemas.microsoft.com/office/drawing/2014/main" id="{5D82768E-11A6-F52D-5282-59701F7961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481" r="33704"/>
          <a:stretch/>
        </p:blipFill>
        <p:spPr>
          <a:xfrm>
            <a:off x="6096000" y="-22543"/>
            <a:ext cx="6096000" cy="6903086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sz="3700" b="1" i="0" kern="1200" spc="100" baseline="0" dirty="0">
                <a:latin typeface="+mj-lt"/>
                <a:ea typeface="+mj-ea"/>
                <a:cs typeface="+mj-cs"/>
              </a:rPr>
              <a:t>BUSINESS USECASES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6A0172B-6F77-FDCB-1D55-8FF7328D67FA}"/>
              </a:ext>
            </a:extLst>
          </p:cNvPr>
          <p:cNvSpPr txBox="1">
            <a:spLocks/>
          </p:cNvSpPr>
          <p:nvPr/>
        </p:nvSpPr>
        <p:spPr>
          <a:xfrm>
            <a:off x="964023" y="2132984"/>
            <a:ext cx="4572001" cy="27952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 b="1" i="0" kern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Experience Improvement: </a:t>
            </a:r>
            <a:r>
              <a:rPr lang="en-US" sz="1400" b="0" i="0" kern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understanding the sentiment of the reviews, businesses can identify areas where customers are not satisfied and take necessary actions to improve.</a:t>
            </a:r>
          </a:p>
          <a:p>
            <a:pPr marL="0" indent="0" algn="just">
              <a:buNone/>
            </a:pPr>
            <a:r>
              <a:rPr lang="en-US" sz="1400" b="1" i="0" kern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Product/Service Development: </a:t>
            </a:r>
            <a:r>
              <a:rPr lang="en-US" sz="1400" b="0" i="0" kern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Sentiment analysis can help businesses understand what features or aspects of their product or service customers like or dislike. </a:t>
            </a:r>
          </a:p>
          <a:p>
            <a:pPr marL="0" indent="0" algn="just">
              <a:buNone/>
            </a:pPr>
            <a:r>
              <a:rPr lang="en-US" sz="1400" b="1" i="0" kern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Marketing Strategy: </a:t>
            </a:r>
            <a:r>
              <a:rPr lang="en-US" sz="1400" b="0" i="0" kern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Understanding customer sentiment can also inform a company’s marketing strategy. For example, positive sentiments can be highlighted in promotional materials, while negative sentiments can indicate where marketing messages need to be adjusted.</a:t>
            </a:r>
          </a:p>
          <a:p>
            <a:pPr marL="0" indent="0" algn="just">
              <a:buNone/>
            </a:pPr>
            <a:r>
              <a:rPr lang="en-US" sz="1400" b="1" i="0" kern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Competitive Analysis: </a:t>
            </a:r>
            <a:r>
              <a:rPr lang="en-US" sz="1400" b="0" i="0" kern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sentiment analysis can also be used to compare a company’s performance with its competitors. If a competitor has better reviews, the company can analyze why this is the case and make necessary changes.</a:t>
            </a:r>
          </a:p>
          <a:p>
            <a:pPr marL="0" indent="0" algn="just">
              <a:buNone/>
            </a:pPr>
            <a:r>
              <a:rPr lang="en-US" sz="1400" b="1" i="0" kern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Trend Analysis: </a:t>
            </a:r>
            <a:r>
              <a:rPr lang="en-US" sz="1400" b="0" i="0" kern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 time, sentiment analysis can help identify trends in customer sentiment, which can be invaluable for strategic planning.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6FE5FAF-F3CB-6512-3957-0F56AE2CB3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Annual Review</a:t>
            </a:r>
            <a:endParaRPr lang="en-US" b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06" y="479572"/>
            <a:ext cx="4941477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sz="3400" b="1" i="0" kern="1200" spc="100" baseline="0" dirty="0"/>
              <a:t>PROJECT STAGES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6FE5FAF-F3CB-6512-3957-0F56AE2CB3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94790" y="6332220"/>
            <a:ext cx="1497330" cy="247651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Annual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16" name="Text Placeholder 3">
            <a:extLst>
              <a:ext uri="{FF2B5EF4-FFF2-40B4-BE49-F238E27FC236}">
                <a16:creationId xmlns:a16="http://schemas.microsoft.com/office/drawing/2014/main" id="{5C135063-3233-159E-73A2-A3591FEF5D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164459"/>
              </p:ext>
            </p:extLst>
          </p:nvPr>
        </p:nvGraphicFramePr>
        <p:xfrm>
          <a:off x="491706" y="1647645"/>
          <a:ext cx="11291978" cy="442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6044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84" y="1097168"/>
            <a:ext cx="75322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Implementation Plan</a:t>
            </a:r>
            <a:br>
              <a:rPr lang="en-US" dirty="0"/>
            </a:b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3811A11D-4F8D-1F8A-896D-E278AC71422E}"/>
              </a:ext>
            </a:extLst>
          </p:cNvPr>
          <p:cNvSpPr txBox="1">
            <a:spLocks/>
          </p:cNvSpPr>
          <p:nvPr/>
        </p:nvSpPr>
        <p:spPr>
          <a:xfrm>
            <a:off x="636218" y="1615398"/>
            <a:ext cx="6609971" cy="35345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200" b="0" i="0" kern="1200" dirty="0"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F78799C-60EE-6492-BF2A-8D3D6B078443}"/>
              </a:ext>
            </a:extLst>
          </p:cNvPr>
          <p:cNvSpPr txBox="1"/>
          <p:nvPr/>
        </p:nvSpPr>
        <p:spPr>
          <a:xfrm>
            <a:off x="429184" y="1551039"/>
            <a:ext cx="11633507" cy="417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Z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 up the MongoDB database.</a:t>
            </a: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CA" sz="1400" dirty="0">
              <a:solidFill>
                <a:schemeClr val="bg1"/>
              </a:solidFill>
              <a:effectLst/>
              <a:latin typeface="Helvetica Neue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Z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 the web scraping python script to collect Yelp reviews and Business Names.</a:t>
            </a: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CA" sz="1400" dirty="0">
              <a:solidFill>
                <a:schemeClr val="bg1"/>
              </a:solidFill>
              <a:effectLst/>
              <a:latin typeface="Helvetica Neue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Z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Store the scraped data in MongoDB in a collection named Collection 3.</a:t>
            </a: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CA" sz="1400" dirty="0">
              <a:solidFill>
                <a:schemeClr val="bg1"/>
              </a:solidFill>
              <a:effectLst/>
              <a:latin typeface="Helvetica Neue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Z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 the RapidMiner process for reading the data, converting it, and performing sentiment analysis.</a:t>
            </a: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CA" sz="1400" dirty="0">
              <a:solidFill>
                <a:schemeClr val="bg1"/>
              </a:solidFill>
              <a:effectLst/>
              <a:latin typeface="Helvetica Neue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Z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Store the sentiment analysis results in MongoDB.</a:t>
            </a: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CA" sz="1400" dirty="0">
              <a:solidFill>
                <a:schemeClr val="bg1"/>
              </a:solidFill>
              <a:effectLst/>
              <a:latin typeface="Helvetica Neue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Z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 the Flask application for data visualization.</a:t>
            </a: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CA" sz="1400" dirty="0">
              <a:solidFill>
                <a:schemeClr val="bg1"/>
              </a:solidFill>
              <a:effectLst/>
              <a:latin typeface="Helvetica Neue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Z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the entire system and make necessary adjustments.</a:t>
            </a: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CA" sz="1400" dirty="0">
              <a:solidFill>
                <a:schemeClr val="bg1"/>
              </a:solidFill>
              <a:effectLst/>
              <a:latin typeface="Helvetica Neue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Z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Launch the system and start collecting and analysing Yelp reviews.</a:t>
            </a:r>
            <a:endParaRPr lang="en-CA" sz="1400" dirty="0">
              <a:solidFill>
                <a:schemeClr val="bg1"/>
              </a:solidFill>
              <a:effectLst/>
              <a:latin typeface="Helvetica Neue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45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Design Diagram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2B0E625-26CC-9744-9B92-56905E797B6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886BC038-EA5B-056D-8772-CEE876B50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5" y="1847719"/>
            <a:ext cx="12007970" cy="435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035" y="611209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RAPID MINER PROCESS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7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56611D-8DE2-CDA2-2CEC-A3AFD4B90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1BF4B70-8441-60E8-B31F-24F5D68DEE8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D4AEC70-1581-251A-7A59-F56F52004473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3BF003-8F50-1499-3B43-AC31B9547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35" y="1222072"/>
            <a:ext cx="10898909" cy="546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75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sz="3100"/>
              <a:t>RAPID MINER OPERATORS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FFA3C4-4519-3FDB-72BC-146559D309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</p:spPr>
        <p:txBody>
          <a:bodyPr/>
          <a:lstStyle/>
          <a:p>
            <a:r>
              <a:rPr lang="en-US" dirty="0"/>
              <a:t>To read the scrapped data from MongoDB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3305B1E-583A-D967-469D-EE6F1245A0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</p:spPr>
        <p:txBody>
          <a:bodyPr/>
          <a:lstStyle/>
          <a:p>
            <a:r>
              <a:rPr lang="en-US" dirty="0"/>
              <a:t>Read Mongo DB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FB55CF7-AC84-86D8-D130-71342109CC2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</p:spPr>
        <p:txBody>
          <a:bodyPr/>
          <a:lstStyle/>
          <a:p>
            <a:r>
              <a:rPr lang="en-US" dirty="0"/>
              <a:t>Convert data stored in Mongo DB which is in JSON format to a format that is suitable for sentimental analysis.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9562EE50-2DB7-B5AF-4210-E34FFEC35A0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</p:spPr>
        <p:txBody>
          <a:bodyPr/>
          <a:lstStyle/>
          <a:p>
            <a:r>
              <a:rPr lang="en-US" dirty="0"/>
              <a:t>JSON to DATA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B21C51AF-0457-4FFC-B2B9-F0A693D0C22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</p:spPr>
        <p:txBody>
          <a:bodyPr/>
          <a:lstStyle/>
          <a:p>
            <a:r>
              <a:rPr lang="en-US" dirty="0"/>
              <a:t>Operator used to get the sentiment value of the reviews.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5C1930C-22CA-F2F0-2EDF-0438C5234BF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</p:spPr>
        <p:txBody>
          <a:bodyPr/>
          <a:lstStyle/>
          <a:p>
            <a:r>
              <a:rPr lang="en-US" dirty="0"/>
              <a:t>Extract Sentiment	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739B38BC-97C6-6A76-4243-CE7F76A5A81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2" y="2934856"/>
            <a:ext cx="2909057" cy="494144"/>
          </a:xfrm>
        </p:spPr>
        <p:txBody>
          <a:bodyPr/>
          <a:lstStyle/>
          <a:p>
            <a:r>
              <a:rPr lang="en-US" dirty="0"/>
              <a:t>We use a python script to remove all non-alpha numeric characters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B43D99F-40DF-51D6-A947-1AB9B78DD5A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2" y="2568686"/>
            <a:ext cx="3851167" cy="186587"/>
          </a:xfrm>
        </p:spPr>
        <p:txBody>
          <a:bodyPr/>
          <a:lstStyle/>
          <a:p>
            <a:r>
              <a:rPr lang="en-US" dirty="0"/>
              <a:t>Data Cleaning- Execute Python	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81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sz="3100"/>
              <a:t>RAPID MINER OPERATORS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FFA3C4-4519-3FDB-72BC-146559D309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600844" cy="610862"/>
          </a:xfrm>
        </p:spPr>
        <p:txBody>
          <a:bodyPr/>
          <a:lstStyle/>
          <a:p>
            <a:r>
              <a:rPr lang="en-US" dirty="0"/>
              <a:t>The sentiment score is converted using an expression for Positive, Negative and Neutral reviews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3305B1E-583A-D967-469D-EE6F1245A0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</p:spPr>
        <p:txBody>
          <a:bodyPr/>
          <a:lstStyle/>
          <a:p>
            <a:r>
              <a:rPr lang="en-US" dirty="0"/>
              <a:t>Generate Attribute	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FB55CF7-AC84-86D8-D130-71342109CC2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8" y="5087327"/>
            <a:ext cx="2853983" cy="405025"/>
          </a:xfrm>
        </p:spPr>
        <p:txBody>
          <a:bodyPr/>
          <a:lstStyle/>
          <a:p>
            <a:r>
              <a:rPr lang="en-US" dirty="0"/>
              <a:t>Using a python script we will store the values back to Mongo DB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9562EE50-2DB7-B5AF-4210-E34FFEC35A0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8" y="4701908"/>
            <a:ext cx="4470347" cy="186587"/>
          </a:xfrm>
        </p:spPr>
        <p:txBody>
          <a:bodyPr/>
          <a:lstStyle/>
          <a:p>
            <a:r>
              <a:rPr lang="en-US" dirty="0"/>
              <a:t>Store the Sentiment Values- Execute Python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B21C51AF-0457-4FFC-B2B9-F0A693D0C22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</p:spPr>
        <p:txBody>
          <a:bodyPr/>
          <a:lstStyle/>
          <a:p>
            <a:r>
              <a:rPr lang="en-US" dirty="0"/>
              <a:t>Operator to generate n Excel file with the output .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5C1930C-22CA-F2F0-2EDF-0438C5234BF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</p:spPr>
        <p:txBody>
          <a:bodyPr/>
          <a:lstStyle/>
          <a:p>
            <a:r>
              <a:rPr lang="en-US" dirty="0"/>
              <a:t>Write Excel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739B38BC-97C6-6A76-4243-CE7F76A5A81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2" y="2934856"/>
            <a:ext cx="2909057" cy="494144"/>
          </a:xfrm>
        </p:spPr>
        <p:txBody>
          <a:bodyPr/>
          <a:lstStyle/>
          <a:p>
            <a:r>
              <a:rPr lang="en-US" dirty="0"/>
              <a:t>We use a python script to remove all non-alpha numeric characters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B43D99F-40DF-51D6-A947-1AB9B78DD5A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2" y="2568686"/>
            <a:ext cx="3851167" cy="186587"/>
          </a:xfrm>
        </p:spPr>
        <p:txBody>
          <a:bodyPr/>
          <a:lstStyle/>
          <a:p>
            <a:r>
              <a:rPr lang="en-US" dirty="0"/>
              <a:t>Data Cleaning- Execute Python	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7730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annual presentation" id="{C1063DDD-BD45-4B17-8F67-69F4620CFA80}" vid="{EE925AA1-D437-4402-9126-83C3949115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C8E66C-AC30-44BA-8882-3290DF968F1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1446DA3-37A7-4516-A4F6-8B99D0D312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EBEE06-2B28-4E77-9CB6-A74873B392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1525</TotalTime>
  <Words>749</Words>
  <Application>Microsoft Office PowerPoint</Application>
  <PresentationFormat>Widescreen</PresentationFormat>
  <Paragraphs>87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Franklin Gothic Book</vt:lpstr>
      <vt:lpstr>Franklin Gothic Demi</vt:lpstr>
      <vt:lpstr>Helvetica Neue</vt:lpstr>
      <vt:lpstr>Wingdings</vt:lpstr>
      <vt:lpstr>Theme1</vt:lpstr>
      <vt:lpstr>SENTIMENT ANALYSIS OF ICE CREAM SHOPS</vt:lpstr>
      <vt:lpstr>Introduction</vt:lpstr>
      <vt:lpstr>BUSINESS USECASES</vt:lpstr>
      <vt:lpstr>PROJECT STAGES</vt:lpstr>
      <vt:lpstr>Implementation Plan </vt:lpstr>
      <vt:lpstr>Design Diagram</vt:lpstr>
      <vt:lpstr>RAPID MINER PROCESS</vt:lpstr>
      <vt:lpstr>RAPID MINER OPERATORS</vt:lpstr>
      <vt:lpstr>RAPID MINER OPERATORS</vt:lpstr>
      <vt:lpstr>DATABASE</vt:lpstr>
      <vt:lpstr>FLASK WEB APP</vt:lpstr>
      <vt:lpstr>FLASK WEB APP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OF ICE CREAM SHOPS</dc:title>
  <dc:creator>Jijo John Joseph</dc:creator>
  <cp:lastModifiedBy>Jijo John Joseph</cp:lastModifiedBy>
  <cp:revision>6</cp:revision>
  <dcterms:created xsi:type="dcterms:W3CDTF">2023-12-07T02:52:18Z</dcterms:created>
  <dcterms:modified xsi:type="dcterms:W3CDTF">2023-12-08T04:21:40Z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